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88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9713D219-B557-401C-899C-AC2254543AB2}"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394781E-D791-4140-B328-9C66544DE7E2}" type="slidenum">
              <a:rPr lang="en-IE" smtClean="0"/>
              <a:t>‹#›</a:t>
            </a:fld>
            <a:endParaRPr lang="en-IE"/>
          </a:p>
        </p:txBody>
      </p:sp>
    </p:spTree>
    <p:extLst>
      <p:ext uri="{BB962C8B-B14F-4D97-AF65-F5344CB8AC3E}">
        <p14:creationId xmlns:p14="http://schemas.microsoft.com/office/powerpoint/2010/main" val="408089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713D219-B557-401C-899C-AC2254543AB2}"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394781E-D791-4140-B328-9C66544DE7E2}" type="slidenum">
              <a:rPr lang="en-IE" smtClean="0"/>
              <a:t>‹#›</a:t>
            </a:fld>
            <a:endParaRPr lang="en-IE"/>
          </a:p>
        </p:txBody>
      </p:sp>
    </p:spTree>
    <p:extLst>
      <p:ext uri="{BB962C8B-B14F-4D97-AF65-F5344CB8AC3E}">
        <p14:creationId xmlns:p14="http://schemas.microsoft.com/office/powerpoint/2010/main" val="2537164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713D219-B557-401C-899C-AC2254543AB2}"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394781E-D791-4140-B328-9C66544DE7E2}" type="slidenum">
              <a:rPr lang="en-IE" smtClean="0"/>
              <a:t>‹#›</a:t>
            </a:fld>
            <a:endParaRPr lang="en-IE"/>
          </a:p>
        </p:txBody>
      </p:sp>
    </p:spTree>
    <p:extLst>
      <p:ext uri="{BB962C8B-B14F-4D97-AF65-F5344CB8AC3E}">
        <p14:creationId xmlns:p14="http://schemas.microsoft.com/office/powerpoint/2010/main" val="1415605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713D219-B557-401C-899C-AC2254543AB2}"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394781E-D791-4140-B328-9C66544DE7E2}" type="slidenum">
              <a:rPr lang="en-IE" smtClean="0"/>
              <a:t>‹#›</a:t>
            </a:fld>
            <a:endParaRPr lang="en-IE"/>
          </a:p>
        </p:txBody>
      </p:sp>
    </p:spTree>
    <p:extLst>
      <p:ext uri="{BB962C8B-B14F-4D97-AF65-F5344CB8AC3E}">
        <p14:creationId xmlns:p14="http://schemas.microsoft.com/office/powerpoint/2010/main" val="1252895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13D219-B557-401C-899C-AC2254543AB2}"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394781E-D791-4140-B328-9C66544DE7E2}" type="slidenum">
              <a:rPr lang="en-IE" smtClean="0"/>
              <a:t>‹#›</a:t>
            </a:fld>
            <a:endParaRPr lang="en-IE"/>
          </a:p>
        </p:txBody>
      </p:sp>
    </p:spTree>
    <p:extLst>
      <p:ext uri="{BB962C8B-B14F-4D97-AF65-F5344CB8AC3E}">
        <p14:creationId xmlns:p14="http://schemas.microsoft.com/office/powerpoint/2010/main" val="4250159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9713D219-B557-401C-899C-AC2254543AB2}" type="datetimeFigureOut">
              <a:rPr lang="en-IE" smtClean="0"/>
              <a:t>08/06/2016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D394781E-D791-4140-B328-9C66544DE7E2}" type="slidenum">
              <a:rPr lang="en-IE" smtClean="0"/>
              <a:t>‹#›</a:t>
            </a:fld>
            <a:endParaRPr lang="en-IE"/>
          </a:p>
        </p:txBody>
      </p:sp>
    </p:spTree>
    <p:extLst>
      <p:ext uri="{BB962C8B-B14F-4D97-AF65-F5344CB8AC3E}">
        <p14:creationId xmlns:p14="http://schemas.microsoft.com/office/powerpoint/2010/main" val="1882781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9713D219-B557-401C-899C-AC2254543AB2}" type="datetimeFigureOut">
              <a:rPr lang="en-IE" smtClean="0"/>
              <a:t>08/06/2016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D394781E-D791-4140-B328-9C66544DE7E2}" type="slidenum">
              <a:rPr lang="en-IE" smtClean="0"/>
              <a:t>‹#›</a:t>
            </a:fld>
            <a:endParaRPr lang="en-IE"/>
          </a:p>
        </p:txBody>
      </p:sp>
    </p:spTree>
    <p:extLst>
      <p:ext uri="{BB962C8B-B14F-4D97-AF65-F5344CB8AC3E}">
        <p14:creationId xmlns:p14="http://schemas.microsoft.com/office/powerpoint/2010/main" val="2248835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9713D219-B557-401C-899C-AC2254543AB2}" type="datetimeFigureOut">
              <a:rPr lang="en-IE" smtClean="0"/>
              <a:t>08/06/2016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D394781E-D791-4140-B328-9C66544DE7E2}" type="slidenum">
              <a:rPr lang="en-IE" smtClean="0"/>
              <a:t>‹#›</a:t>
            </a:fld>
            <a:endParaRPr lang="en-IE"/>
          </a:p>
        </p:txBody>
      </p:sp>
    </p:spTree>
    <p:extLst>
      <p:ext uri="{BB962C8B-B14F-4D97-AF65-F5344CB8AC3E}">
        <p14:creationId xmlns:p14="http://schemas.microsoft.com/office/powerpoint/2010/main" val="432708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13D219-B557-401C-899C-AC2254543AB2}" type="datetimeFigureOut">
              <a:rPr lang="en-IE" smtClean="0"/>
              <a:t>08/06/2016</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D394781E-D791-4140-B328-9C66544DE7E2}" type="slidenum">
              <a:rPr lang="en-IE" smtClean="0"/>
              <a:t>‹#›</a:t>
            </a:fld>
            <a:endParaRPr lang="en-IE"/>
          </a:p>
        </p:txBody>
      </p:sp>
    </p:spTree>
    <p:extLst>
      <p:ext uri="{BB962C8B-B14F-4D97-AF65-F5344CB8AC3E}">
        <p14:creationId xmlns:p14="http://schemas.microsoft.com/office/powerpoint/2010/main" val="2397853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13D219-B557-401C-899C-AC2254543AB2}" type="datetimeFigureOut">
              <a:rPr lang="en-IE" smtClean="0"/>
              <a:t>08/06/2016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D394781E-D791-4140-B328-9C66544DE7E2}" type="slidenum">
              <a:rPr lang="en-IE" smtClean="0"/>
              <a:t>‹#›</a:t>
            </a:fld>
            <a:endParaRPr lang="en-IE"/>
          </a:p>
        </p:txBody>
      </p:sp>
    </p:spTree>
    <p:extLst>
      <p:ext uri="{BB962C8B-B14F-4D97-AF65-F5344CB8AC3E}">
        <p14:creationId xmlns:p14="http://schemas.microsoft.com/office/powerpoint/2010/main" val="1775251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13D219-B557-401C-899C-AC2254543AB2}" type="datetimeFigureOut">
              <a:rPr lang="en-IE" smtClean="0"/>
              <a:t>08/06/2016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D394781E-D791-4140-B328-9C66544DE7E2}" type="slidenum">
              <a:rPr lang="en-IE" smtClean="0"/>
              <a:t>‹#›</a:t>
            </a:fld>
            <a:endParaRPr lang="en-IE"/>
          </a:p>
        </p:txBody>
      </p:sp>
    </p:spTree>
    <p:extLst>
      <p:ext uri="{BB962C8B-B14F-4D97-AF65-F5344CB8AC3E}">
        <p14:creationId xmlns:p14="http://schemas.microsoft.com/office/powerpoint/2010/main" val="2776266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13D219-B557-401C-899C-AC2254543AB2}" type="datetimeFigureOut">
              <a:rPr lang="en-IE" smtClean="0"/>
              <a:t>08/06/2016</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4781E-D791-4140-B328-9C66544DE7E2}" type="slidenum">
              <a:rPr lang="en-IE" smtClean="0"/>
              <a:t>‹#›</a:t>
            </a:fld>
            <a:endParaRPr lang="en-IE"/>
          </a:p>
        </p:txBody>
      </p:sp>
    </p:spTree>
    <p:extLst>
      <p:ext uri="{BB962C8B-B14F-4D97-AF65-F5344CB8AC3E}">
        <p14:creationId xmlns:p14="http://schemas.microsoft.com/office/powerpoint/2010/main" val="11679426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E" sz="4900" dirty="0" smtClean="0"/>
              <a:t>Note-making</a:t>
            </a:r>
            <a:r>
              <a:rPr lang="en-IE" dirty="0"/>
              <a:t/>
            </a:r>
            <a:br>
              <a:rPr lang="en-IE" dirty="0"/>
            </a:br>
            <a:r>
              <a:rPr lang="en-IE" sz="3600" dirty="0" smtClean="0"/>
              <a:t>Disability </a:t>
            </a:r>
            <a:r>
              <a:rPr lang="en-IE" sz="3600" dirty="0"/>
              <a:t>Support Service</a:t>
            </a:r>
            <a:r>
              <a:rPr lang="en-IE" dirty="0"/>
              <a:t/>
            </a:r>
            <a:br>
              <a:rPr lang="en-IE" dirty="0"/>
            </a:br>
            <a:endParaRPr lang="en-IE"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28581"/>
            <a:ext cx="9143245" cy="1097189"/>
          </a:xfrm>
          <a:prstGeom prst="rect">
            <a:avLst/>
          </a:prstGeom>
        </p:spPr>
      </p:pic>
    </p:spTree>
    <p:extLst>
      <p:ext uri="{BB962C8B-B14F-4D97-AF65-F5344CB8AC3E}">
        <p14:creationId xmlns:p14="http://schemas.microsoft.com/office/powerpoint/2010/main" val="3613758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Mind mapping example</a:t>
            </a:r>
            <a:endParaRPr lang="en-IE"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1700808"/>
            <a:ext cx="6096000" cy="4829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467544" y="6452092"/>
            <a:ext cx="7912551" cy="369332"/>
          </a:xfrm>
          <a:prstGeom prst="rect">
            <a:avLst/>
          </a:prstGeom>
          <a:noFill/>
        </p:spPr>
        <p:txBody>
          <a:bodyPr wrap="none" rtlCol="0">
            <a:spAutoFit/>
          </a:bodyPr>
          <a:lstStyle/>
          <a:p>
            <a:r>
              <a:rPr lang="en-IE" dirty="0"/>
              <a:t>http://en.wikipedia.org/wiki/Mind_map#mediaviewer/File:MindMapGuidlines.svg</a:t>
            </a:r>
          </a:p>
        </p:txBody>
      </p:sp>
    </p:spTree>
    <p:extLst>
      <p:ext uri="{BB962C8B-B14F-4D97-AF65-F5344CB8AC3E}">
        <p14:creationId xmlns:p14="http://schemas.microsoft.com/office/powerpoint/2010/main" val="3427205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Skills4Study module</a:t>
            </a:r>
            <a:endParaRPr lang="en-IE" dirty="0"/>
          </a:p>
        </p:txBody>
      </p:sp>
      <p:sp>
        <p:nvSpPr>
          <p:cNvPr id="3" name="Content Placeholder 2"/>
          <p:cNvSpPr>
            <a:spLocks noGrp="1"/>
          </p:cNvSpPr>
          <p:nvPr>
            <p:ph idx="1"/>
          </p:nvPr>
        </p:nvSpPr>
        <p:spPr/>
        <p:txBody>
          <a:bodyPr/>
          <a:lstStyle/>
          <a:p>
            <a:pPr marL="0" indent="0" algn="ctr">
              <a:buNone/>
            </a:pPr>
            <a:r>
              <a:rPr lang="en-IE" b="1" dirty="0"/>
              <a:t>Reading and note-making </a:t>
            </a:r>
            <a:endParaRPr lang="en-IE" b="1" dirty="0" smtClean="0"/>
          </a:p>
          <a:p>
            <a:pPr marL="0" indent="0">
              <a:buNone/>
            </a:pPr>
            <a:r>
              <a:rPr lang="en-IE" dirty="0" smtClean="0"/>
              <a:t>Reading </a:t>
            </a:r>
            <a:r>
              <a:rPr lang="en-IE" dirty="0"/>
              <a:t>and note-making provides strategies to help students select relevant information through lectures, reading, discussion and their own research, as well as approaches for making effective notes that will prove useful later on</a:t>
            </a:r>
            <a:r>
              <a:rPr lang="en-IE" dirty="0" smtClean="0"/>
              <a:t>.</a:t>
            </a:r>
          </a:p>
          <a:p>
            <a:pPr marL="0" indent="0">
              <a:buNone/>
            </a:pPr>
            <a:endParaRPr lang="en-IE" b="1" dirty="0" smtClean="0"/>
          </a:p>
          <a:p>
            <a:pPr marL="0" indent="0" algn="ctr">
              <a:buNone/>
            </a:pPr>
            <a:r>
              <a:rPr lang="en-IE" b="1" dirty="0" smtClean="0"/>
              <a:t>Sign up via Blackboard: Learning Centre</a:t>
            </a:r>
          </a:p>
          <a:p>
            <a:endParaRPr lang="en-IE" dirty="0"/>
          </a:p>
        </p:txBody>
      </p:sp>
    </p:spTree>
    <p:extLst>
      <p:ext uri="{BB962C8B-B14F-4D97-AF65-F5344CB8AC3E}">
        <p14:creationId xmlns:p14="http://schemas.microsoft.com/office/powerpoint/2010/main" val="916393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Conclusion</a:t>
            </a:r>
            <a:endParaRPr lang="en-IE" dirty="0"/>
          </a:p>
        </p:txBody>
      </p:sp>
      <p:sp>
        <p:nvSpPr>
          <p:cNvPr id="3" name="Content Placeholder 2"/>
          <p:cNvSpPr>
            <a:spLocks noGrp="1"/>
          </p:cNvSpPr>
          <p:nvPr>
            <p:ph idx="1"/>
          </p:nvPr>
        </p:nvSpPr>
        <p:spPr>
          <a:xfrm>
            <a:off x="0" y="1600200"/>
            <a:ext cx="9612560" cy="5257800"/>
          </a:xfrm>
        </p:spPr>
        <p:txBody>
          <a:bodyPr>
            <a:normAutofit/>
          </a:bodyPr>
          <a:lstStyle/>
          <a:p>
            <a:r>
              <a:rPr lang="en-IE" b="1" dirty="0" smtClean="0"/>
              <a:t>Don’t try to write everything </a:t>
            </a:r>
            <a:r>
              <a:rPr lang="en-IE" b="1" dirty="0"/>
              <a:t>that </a:t>
            </a:r>
            <a:r>
              <a:rPr lang="en-IE" b="1" dirty="0" smtClean="0"/>
              <a:t>the lecturer </a:t>
            </a:r>
            <a:r>
              <a:rPr lang="en-IE" b="1" dirty="0" smtClean="0"/>
              <a:t>says</a:t>
            </a:r>
            <a:endParaRPr lang="en-IE" dirty="0"/>
          </a:p>
          <a:p>
            <a:pPr lvl="1">
              <a:buFont typeface="Courier New" panose="02070309020205020404" pitchFamily="49" charset="0"/>
              <a:buChar char="o"/>
            </a:pPr>
            <a:r>
              <a:rPr lang="en-IE" sz="3200" dirty="0" smtClean="0"/>
              <a:t>Be </a:t>
            </a:r>
            <a:r>
              <a:rPr lang="en-IE" sz="3200" dirty="0"/>
              <a:t>prepared for class</a:t>
            </a:r>
          </a:p>
          <a:p>
            <a:pPr lvl="1">
              <a:buFont typeface="Courier New" panose="02070309020205020404" pitchFamily="49" charset="0"/>
              <a:buChar char="o"/>
            </a:pPr>
            <a:r>
              <a:rPr lang="en-IE" sz="3200" dirty="0" smtClean="0"/>
              <a:t>Use </a:t>
            </a:r>
            <a:r>
              <a:rPr lang="en-IE" sz="3200" dirty="0"/>
              <a:t>critical thinking skills</a:t>
            </a:r>
          </a:p>
          <a:p>
            <a:endParaRPr lang="en-IE" dirty="0"/>
          </a:p>
          <a:p>
            <a:r>
              <a:rPr lang="en-IE" b="1" dirty="0"/>
              <a:t>Review </a:t>
            </a:r>
            <a:r>
              <a:rPr lang="en-IE" b="1" dirty="0" smtClean="0"/>
              <a:t>your notes and practice </a:t>
            </a:r>
            <a:endParaRPr lang="en-IE" dirty="0"/>
          </a:p>
          <a:p>
            <a:pPr lvl="1">
              <a:buFont typeface="Courier New" panose="02070309020205020404" pitchFamily="49" charset="0"/>
              <a:buChar char="o"/>
            </a:pPr>
            <a:r>
              <a:rPr lang="en-IE" sz="3200" dirty="0" smtClean="0"/>
              <a:t>Schedule </a:t>
            </a:r>
            <a:r>
              <a:rPr lang="en-IE" sz="3200" dirty="0"/>
              <a:t>time to </a:t>
            </a:r>
            <a:r>
              <a:rPr lang="en-IE" sz="3200" dirty="0" smtClean="0"/>
              <a:t>review </a:t>
            </a:r>
            <a:r>
              <a:rPr lang="en-IE" sz="3200" dirty="0"/>
              <a:t>notes in your daily schedule.</a:t>
            </a:r>
          </a:p>
          <a:p>
            <a:pPr lvl="1">
              <a:buFont typeface="Courier New" panose="02070309020205020404" pitchFamily="49" charset="0"/>
              <a:buChar char="o"/>
            </a:pPr>
            <a:r>
              <a:rPr lang="en-IE" sz="3200" dirty="0" smtClean="0"/>
              <a:t>Talk </a:t>
            </a:r>
            <a:r>
              <a:rPr lang="en-IE" sz="3200" dirty="0"/>
              <a:t>about what you are learning with others </a:t>
            </a:r>
          </a:p>
          <a:p>
            <a:endParaRPr lang="en-IE" dirty="0"/>
          </a:p>
        </p:txBody>
      </p:sp>
    </p:spTree>
    <p:extLst>
      <p:ext uri="{BB962C8B-B14F-4D97-AF65-F5344CB8AC3E}">
        <p14:creationId xmlns:p14="http://schemas.microsoft.com/office/powerpoint/2010/main" val="4282135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References</a:t>
            </a:r>
            <a:endParaRPr lang="en-IE" dirty="0"/>
          </a:p>
        </p:txBody>
      </p:sp>
      <p:sp>
        <p:nvSpPr>
          <p:cNvPr id="3" name="Content Placeholder 2"/>
          <p:cNvSpPr>
            <a:spLocks noGrp="1"/>
          </p:cNvSpPr>
          <p:nvPr>
            <p:ph idx="1"/>
          </p:nvPr>
        </p:nvSpPr>
        <p:spPr>
          <a:xfrm>
            <a:off x="0" y="1600200"/>
            <a:ext cx="9144000" cy="5069160"/>
          </a:xfrm>
        </p:spPr>
        <p:txBody>
          <a:bodyPr>
            <a:normAutofit fontScale="92500"/>
          </a:bodyPr>
          <a:lstStyle/>
          <a:p>
            <a:pPr marL="0" indent="0">
              <a:buNone/>
            </a:pPr>
            <a:r>
              <a:rPr lang="en-IE" sz="3500" dirty="0" smtClean="0"/>
              <a:t>http</a:t>
            </a:r>
            <a:r>
              <a:rPr lang="en-IE" sz="3500" dirty="0"/>
              <a:t>://www.eiu.edu/~lrnasst/notes.htm</a:t>
            </a:r>
          </a:p>
          <a:p>
            <a:pPr marL="0" indent="0">
              <a:buNone/>
            </a:pPr>
            <a:r>
              <a:rPr lang="en-IE" sz="3500" dirty="0" smtClean="0"/>
              <a:t>http</a:t>
            </a:r>
            <a:r>
              <a:rPr lang="en-IE" sz="3500" dirty="0"/>
              <a:t>://www.westshore.edu/webs/ltc/cornell_note_taking_method.htm</a:t>
            </a:r>
          </a:p>
          <a:p>
            <a:pPr marL="0" indent="0">
              <a:buNone/>
            </a:pPr>
            <a:r>
              <a:rPr lang="en-IE" sz="3500" dirty="0" smtClean="0"/>
              <a:t>http</a:t>
            </a:r>
            <a:r>
              <a:rPr lang="en-IE" sz="3500" dirty="0"/>
              <a:t>://printables.familyeducation.com8%2C33953%2C28212%2C28213%2C28214%2C9211%2C28719</a:t>
            </a:r>
          </a:p>
          <a:p>
            <a:pPr marL="0" indent="0">
              <a:buNone/>
            </a:pPr>
            <a:r>
              <a:rPr lang="en-IE" sz="3500" dirty="0" smtClean="0"/>
              <a:t>Cornell </a:t>
            </a:r>
            <a:r>
              <a:rPr lang="en-IE" sz="3500" dirty="0"/>
              <a:t>Method information adapted from How to Study in College 7/e </a:t>
            </a:r>
            <a:endParaRPr lang="en-IE" sz="3500" dirty="0" smtClean="0"/>
          </a:p>
          <a:p>
            <a:pPr marL="0" indent="0">
              <a:buNone/>
            </a:pPr>
            <a:r>
              <a:rPr lang="en-IE" sz="3500" dirty="0" smtClean="0"/>
              <a:t>https://www.svcc.edu/students/success/workshops-pdf/note-taking.pdf</a:t>
            </a:r>
            <a:endParaRPr lang="en-IE" sz="3500" dirty="0"/>
          </a:p>
        </p:txBody>
      </p:sp>
    </p:spTree>
    <p:extLst>
      <p:ext uri="{BB962C8B-B14F-4D97-AF65-F5344CB8AC3E}">
        <p14:creationId xmlns:p14="http://schemas.microsoft.com/office/powerpoint/2010/main" val="381163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Retaining Information</a:t>
            </a:r>
            <a:endParaRPr lang="en-IE" dirty="0"/>
          </a:p>
        </p:txBody>
      </p:sp>
      <p:sp>
        <p:nvSpPr>
          <p:cNvPr id="3" name="Content Placeholder 2"/>
          <p:cNvSpPr>
            <a:spLocks noGrp="1"/>
          </p:cNvSpPr>
          <p:nvPr>
            <p:ph idx="1"/>
          </p:nvPr>
        </p:nvSpPr>
        <p:spPr/>
        <p:txBody>
          <a:bodyPr/>
          <a:lstStyle/>
          <a:p>
            <a:pPr marL="0" indent="0" algn="ctr">
              <a:buNone/>
            </a:pPr>
            <a:r>
              <a:rPr lang="en-IE" b="1" dirty="0" smtClean="0"/>
              <a:t>Studies have shown that people forget</a:t>
            </a:r>
          </a:p>
          <a:p>
            <a:pPr marL="0" indent="0" algn="ctr">
              <a:buNone/>
            </a:pPr>
            <a:endParaRPr lang="en-IE" b="1" dirty="0" smtClean="0"/>
          </a:p>
          <a:p>
            <a:pPr algn="ctr"/>
            <a:r>
              <a:rPr lang="en-IE" dirty="0" smtClean="0"/>
              <a:t>50% of a lecture within 24 hours</a:t>
            </a:r>
          </a:p>
          <a:p>
            <a:pPr algn="ctr"/>
            <a:r>
              <a:rPr lang="en-IE" dirty="0" smtClean="0"/>
              <a:t>80% of a lecture in 2 weeks</a:t>
            </a:r>
          </a:p>
          <a:p>
            <a:pPr algn="ctr"/>
            <a:r>
              <a:rPr lang="en-IE" dirty="0" smtClean="0"/>
              <a:t>95% of a lecture within one month</a:t>
            </a:r>
          </a:p>
          <a:p>
            <a:endParaRPr lang="en-IE" dirty="0"/>
          </a:p>
          <a:p>
            <a:pPr marL="0" indent="0" algn="ctr">
              <a:buNone/>
            </a:pPr>
            <a:r>
              <a:rPr lang="en-IE" b="1" dirty="0" smtClean="0"/>
              <a:t>…if they DO NOT make notes.</a:t>
            </a:r>
          </a:p>
          <a:p>
            <a:endParaRPr lang="en-IE" dirty="0" smtClean="0"/>
          </a:p>
          <a:p>
            <a:endParaRPr lang="en-IE" dirty="0"/>
          </a:p>
        </p:txBody>
      </p:sp>
    </p:spTree>
    <p:extLst>
      <p:ext uri="{BB962C8B-B14F-4D97-AF65-F5344CB8AC3E}">
        <p14:creationId xmlns:p14="http://schemas.microsoft.com/office/powerpoint/2010/main" val="513083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smtClean="0"/>
              <a:t>Work to improve </a:t>
            </a:r>
            <a:r>
              <a:rPr lang="en-IE" dirty="0" smtClean="0"/>
              <a:t>note-making</a:t>
            </a:r>
            <a:endParaRPr lang="en-IE" dirty="0"/>
          </a:p>
        </p:txBody>
      </p:sp>
      <p:sp>
        <p:nvSpPr>
          <p:cNvPr id="3" name="Content Placeholder 2"/>
          <p:cNvSpPr>
            <a:spLocks noGrp="1"/>
          </p:cNvSpPr>
          <p:nvPr>
            <p:ph idx="1"/>
          </p:nvPr>
        </p:nvSpPr>
        <p:spPr/>
        <p:txBody>
          <a:bodyPr>
            <a:normAutofit lnSpcReduction="10000"/>
          </a:bodyPr>
          <a:lstStyle/>
          <a:p>
            <a:pPr marL="0" indent="0" algn="ctr">
              <a:buNone/>
            </a:pPr>
            <a:r>
              <a:rPr lang="en-IE" b="1" dirty="0" smtClean="0"/>
              <a:t>Here’s a task: </a:t>
            </a:r>
          </a:p>
          <a:p>
            <a:r>
              <a:rPr lang="en-IE" dirty="0"/>
              <a:t>G</a:t>
            </a:r>
            <a:r>
              <a:rPr lang="en-IE" dirty="0" smtClean="0"/>
              <a:t>o back to class notes that you took earlier this week. Do they make sense? Do you feel as though you are in the lecture and hearing the lecturer talk about the topic?</a:t>
            </a:r>
          </a:p>
          <a:p>
            <a:r>
              <a:rPr lang="en-IE" dirty="0" smtClean="0"/>
              <a:t>Go back to class notes that you took earlier this month. Do they make sense? Do you feel as though you are in the lecture and hearing the lecturer talk about the topic?</a:t>
            </a:r>
          </a:p>
          <a:p>
            <a:endParaRPr lang="en-IE" dirty="0" smtClean="0"/>
          </a:p>
          <a:p>
            <a:endParaRPr lang="en-IE" dirty="0"/>
          </a:p>
        </p:txBody>
      </p:sp>
    </p:spTree>
    <p:extLst>
      <p:ext uri="{BB962C8B-B14F-4D97-AF65-F5344CB8AC3E}">
        <p14:creationId xmlns:p14="http://schemas.microsoft.com/office/powerpoint/2010/main" val="1521002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How to improve </a:t>
            </a:r>
            <a:r>
              <a:rPr lang="en-IE" dirty="0" smtClean="0"/>
              <a:t>note-making</a:t>
            </a:r>
            <a:endParaRPr lang="en-IE" dirty="0"/>
          </a:p>
        </p:txBody>
      </p:sp>
      <p:sp>
        <p:nvSpPr>
          <p:cNvPr id="3" name="Content Placeholder 2"/>
          <p:cNvSpPr>
            <a:spLocks noGrp="1"/>
          </p:cNvSpPr>
          <p:nvPr>
            <p:ph idx="1"/>
          </p:nvPr>
        </p:nvSpPr>
        <p:spPr>
          <a:xfrm>
            <a:off x="0" y="1600200"/>
            <a:ext cx="9144000" cy="4525963"/>
          </a:xfrm>
        </p:spPr>
        <p:txBody>
          <a:bodyPr>
            <a:noAutofit/>
          </a:bodyPr>
          <a:lstStyle/>
          <a:p>
            <a:pPr marL="0" indent="0" algn="ctr">
              <a:buNone/>
            </a:pPr>
            <a:r>
              <a:rPr lang="en-IE" b="1" dirty="0" smtClean="0"/>
              <a:t>Before class</a:t>
            </a:r>
          </a:p>
          <a:p>
            <a:r>
              <a:rPr lang="en-IE" dirty="0" smtClean="0"/>
              <a:t>Read assigned material</a:t>
            </a:r>
          </a:p>
          <a:p>
            <a:r>
              <a:rPr lang="en-IE" dirty="0" smtClean="0"/>
              <a:t>Review notes from previous lecture</a:t>
            </a:r>
          </a:p>
          <a:p>
            <a:r>
              <a:rPr lang="en-IE" dirty="0" smtClean="0"/>
              <a:t>Sit near the front of the class in the centre of the room</a:t>
            </a:r>
          </a:p>
          <a:p>
            <a:r>
              <a:rPr lang="en-IE" dirty="0" smtClean="0"/>
              <a:t>Start each lecture on a new page, write the date on it as well as on any hand-outs given</a:t>
            </a:r>
          </a:p>
          <a:p>
            <a:r>
              <a:rPr lang="en-IE" dirty="0" smtClean="0"/>
              <a:t>Identify the textbook chapter by name at the top of the leading page, if relevant</a:t>
            </a:r>
            <a:endParaRPr lang="en-IE" dirty="0"/>
          </a:p>
        </p:txBody>
      </p:sp>
    </p:spTree>
    <p:extLst>
      <p:ext uri="{BB962C8B-B14F-4D97-AF65-F5344CB8AC3E}">
        <p14:creationId xmlns:p14="http://schemas.microsoft.com/office/powerpoint/2010/main" val="3158124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How to improve </a:t>
            </a:r>
            <a:r>
              <a:rPr lang="en-IE" dirty="0" smtClean="0"/>
              <a:t>note-making</a:t>
            </a:r>
            <a:endParaRPr lang="en-IE" dirty="0"/>
          </a:p>
        </p:txBody>
      </p:sp>
      <p:sp>
        <p:nvSpPr>
          <p:cNvPr id="3" name="Content Placeholder 2"/>
          <p:cNvSpPr>
            <a:spLocks noGrp="1"/>
          </p:cNvSpPr>
          <p:nvPr>
            <p:ph idx="1"/>
          </p:nvPr>
        </p:nvSpPr>
        <p:spPr>
          <a:xfrm>
            <a:off x="0" y="1600200"/>
            <a:ext cx="9144000" cy="5069160"/>
          </a:xfrm>
        </p:spPr>
        <p:txBody>
          <a:bodyPr>
            <a:noAutofit/>
          </a:bodyPr>
          <a:lstStyle/>
          <a:p>
            <a:pPr marL="0" indent="0" algn="ctr">
              <a:buNone/>
            </a:pPr>
            <a:r>
              <a:rPr lang="en-IE" b="1" dirty="0" smtClean="0"/>
              <a:t>During class</a:t>
            </a:r>
          </a:p>
          <a:p>
            <a:r>
              <a:rPr lang="en-IE" dirty="0" smtClean="0"/>
              <a:t>Carefully listen at the start of the lecture for an overview of the main topics of the lecture</a:t>
            </a:r>
          </a:p>
          <a:p>
            <a:r>
              <a:rPr lang="en-IE" dirty="0" smtClean="0"/>
              <a:t>Maintain focus to identify the most important information</a:t>
            </a:r>
          </a:p>
          <a:p>
            <a:r>
              <a:rPr lang="en-IE" dirty="0" smtClean="0"/>
              <a:t>Write key points, background information, dates, key terms, definitions, examples, formulas. Don’t attempt to capture every word.</a:t>
            </a:r>
          </a:p>
          <a:p>
            <a:r>
              <a:rPr lang="en-IE" dirty="0" smtClean="0"/>
              <a:t>Listen carefully at the end of the lecture for a summary of the main points.</a:t>
            </a:r>
          </a:p>
          <a:p>
            <a:endParaRPr lang="en-IE" dirty="0" smtClean="0"/>
          </a:p>
          <a:p>
            <a:endParaRPr lang="en-IE" dirty="0"/>
          </a:p>
        </p:txBody>
      </p:sp>
    </p:spTree>
    <p:extLst>
      <p:ext uri="{BB962C8B-B14F-4D97-AF65-F5344CB8AC3E}">
        <p14:creationId xmlns:p14="http://schemas.microsoft.com/office/powerpoint/2010/main" val="2553833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How to improve </a:t>
            </a:r>
            <a:r>
              <a:rPr lang="en-IE" dirty="0" smtClean="0"/>
              <a:t>note-making</a:t>
            </a:r>
            <a:endParaRPr lang="en-IE" dirty="0"/>
          </a:p>
        </p:txBody>
      </p:sp>
      <p:sp>
        <p:nvSpPr>
          <p:cNvPr id="3" name="Content Placeholder 2"/>
          <p:cNvSpPr>
            <a:spLocks noGrp="1"/>
          </p:cNvSpPr>
          <p:nvPr>
            <p:ph idx="1"/>
          </p:nvPr>
        </p:nvSpPr>
        <p:spPr>
          <a:xfrm>
            <a:off x="0" y="1600200"/>
            <a:ext cx="9036496" cy="4525963"/>
          </a:xfrm>
        </p:spPr>
        <p:txBody>
          <a:bodyPr/>
          <a:lstStyle/>
          <a:p>
            <a:pPr marL="0" indent="0" algn="ctr">
              <a:buNone/>
            </a:pPr>
            <a:r>
              <a:rPr lang="en-IE" b="1" dirty="0" smtClean="0"/>
              <a:t>After class</a:t>
            </a:r>
          </a:p>
          <a:p>
            <a:r>
              <a:rPr lang="en-IE" dirty="0" smtClean="0"/>
              <a:t>Review, revise or edit notes as soon as possible</a:t>
            </a:r>
          </a:p>
          <a:p>
            <a:r>
              <a:rPr lang="en-IE" dirty="0" smtClean="0"/>
              <a:t>Rewrite notes, if necessary</a:t>
            </a:r>
          </a:p>
          <a:p>
            <a:r>
              <a:rPr lang="en-IE" dirty="0" smtClean="0"/>
              <a:t>In your notes, highlight and summarize the main points of the lecture</a:t>
            </a:r>
            <a:endParaRPr lang="en-IE" dirty="0"/>
          </a:p>
        </p:txBody>
      </p:sp>
    </p:spTree>
    <p:extLst>
      <p:ext uri="{BB962C8B-B14F-4D97-AF65-F5344CB8AC3E}">
        <p14:creationId xmlns:p14="http://schemas.microsoft.com/office/powerpoint/2010/main" val="417445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smtClean="0"/>
              <a:t>Methods</a:t>
            </a:r>
            <a:endParaRPr lang="en-IE" dirty="0"/>
          </a:p>
        </p:txBody>
      </p:sp>
      <p:sp>
        <p:nvSpPr>
          <p:cNvPr id="3" name="Content Placeholder 2"/>
          <p:cNvSpPr>
            <a:spLocks noGrp="1"/>
          </p:cNvSpPr>
          <p:nvPr>
            <p:ph idx="1"/>
          </p:nvPr>
        </p:nvSpPr>
        <p:spPr>
          <a:xfrm>
            <a:off x="0" y="1124744"/>
            <a:ext cx="9144000" cy="4525963"/>
          </a:xfrm>
        </p:spPr>
        <p:txBody>
          <a:bodyPr>
            <a:normAutofit/>
          </a:bodyPr>
          <a:lstStyle/>
          <a:p>
            <a:pPr marL="0" indent="0">
              <a:buNone/>
            </a:pPr>
            <a:r>
              <a:rPr lang="en-IE" b="1" dirty="0"/>
              <a:t>Cornell </a:t>
            </a:r>
            <a:r>
              <a:rPr lang="en-IE" b="1" dirty="0" smtClean="0"/>
              <a:t>Note</a:t>
            </a:r>
            <a:r>
              <a:rPr lang="en-IE" b="1" dirty="0" smtClean="0"/>
              <a:t>-m</a:t>
            </a:r>
            <a:r>
              <a:rPr lang="en-IE" b="1" dirty="0" smtClean="0"/>
              <a:t>aking </a:t>
            </a:r>
            <a:r>
              <a:rPr lang="en-IE" b="1" dirty="0"/>
              <a:t>Method </a:t>
            </a:r>
            <a:r>
              <a:rPr lang="en-IE" b="1" dirty="0" smtClean="0"/>
              <a:t> </a:t>
            </a:r>
            <a:r>
              <a:rPr lang="en-IE" dirty="0" smtClean="0"/>
              <a:t>Listen</a:t>
            </a:r>
            <a:r>
              <a:rPr lang="en-IE" dirty="0"/>
              <a:t>, think, &amp;</a:t>
            </a:r>
            <a:r>
              <a:rPr lang="en-IE" dirty="0" smtClean="0"/>
              <a:t> create </a:t>
            </a:r>
            <a:r>
              <a:rPr lang="en-IE" dirty="0"/>
              <a:t>lecture notes. </a:t>
            </a:r>
            <a:r>
              <a:rPr lang="en-IE" dirty="0" smtClean="0"/>
              <a:t>Organize your notebook like this:</a:t>
            </a:r>
            <a:r>
              <a:rPr lang="en-IE" dirty="0"/>
              <a:t>	</a:t>
            </a:r>
          </a:p>
        </p:txBody>
      </p:sp>
      <p:graphicFrame>
        <p:nvGraphicFramePr>
          <p:cNvPr id="4" name="Table 3"/>
          <p:cNvGraphicFramePr>
            <a:graphicFrameLocks noGrp="1"/>
          </p:cNvGraphicFramePr>
          <p:nvPr>
            <p:extLst>
              <p:ext uri="{D42A27DB-BD31-4B8C-83A1-F6EECF244321}">
                <p14:modId xmlns:p14="http://schemas.microsoft.com/office/powerpoint/2010/main" val="1294512616"/>
              </p:ext>
            </p:extLst>
          </p:nvPr>
        </p:nvGraphicFramePr>
        <p:xfrm>
          <a:off x="11424" y="2276872"/>
          <a:ext cx="9132576" cy="4277072"/>
        </p:xfrm>
        <a:graphic>
          <a:graphicData uri="http://schemas.openxmlformats.org/drawingml/2006/table">
            <a:tbl>
              <a:tblPr firstRow="1" bandRow="1">
                <a:tableStyleId>{5C22544A-7EE6-4342-B048-85BDC9FD1C3A}</a:tableStyleId>
              </a:tblPr>
              <a:tblGrid>
                <a:gridCol w="3312756"/>
                <a:gridCol w="5819820"/>
              </a:tblGrid>
              <a:tr h="581784">
                <a:tc>
                  <a:txBody>
                    <a:bodyPr/>
                    <a:lstStyle/>
                    <a:p>
                      <a:r>
                        <a:rPr lang="en-IE" b="0" i="1" dirty="0" smtClean="0"/>
                        <a:t>Question Column</a:t>
                      </a:r>
                      <a:endParaRPr lang="en-IE" b="0" dirty="0" smtClean="0"/>
                    </a:p>
                  </a:txBody>
                  <a:tcPr/>
                </a:tc>
                <a:tc>
                  <a:txBody>
                    <a:bodyPr/>
                    <a:lstStyle/>
                    <a:p>
                      <a:r>
                        <a:rPr lang="en-IE" b="0" i="1" dirty="0" smtClean="0"/>
                        <a:t>Cue Column –response to the question</a:t>
                      </a:r>
                      <a:endParaRPr lang="en-IE" b="0" dirty="0" smtClean="0"/>
                    </a:p>
                  </a:txBody>
                  <a:tcPr/>
                </a:tc>
              </a:tr>
              <a:tr h="337194">
                <a:tc>
                  <a:txBody>
                    <a:bodyPr/>
                    <a:lstStyle/>
                    <a:p>
                      <a:r>
                        <a:rPr lang="en-IE" dirty="0" smtClean="0"/>
                        <a:t>How to prepare for note-making</a:t>
                      </a:r>
                    </a:p>
                  </a:txBody>
                  <a:tcPr/>
                </a:tc>
                <a:tc>
                  <a:txBody>
                    <a:bodyPr/>
                    <a:lstStyle/>
                    <a:p>
                      <a:r>
                        <a:rPr lang="en-IE" dirty="0" smtClean="0"/>
                        <a:t>•Preparation </a:t>
                      </a:r>
                      <a:r>
                        <a:rPr lang="en-IE" dirty="0" smtClean="0"/>
                        <a:t>–  read </a:t>
                      </a:r>
                      <a:r>
                        <a:rPr lang="en-IE" dirty="0" smtClean="0"/>
                        <a:t>the assignment</a:t>
                      </a:r>
                    </a:p>
                  </a:txBody>
                  <a:tcPr/>
                </a:tc>
              </a:tr>
              <a:tr h="337194">
                <a:tc>
                  <a:txBody>
                    <a:bodyPr/>
                    <a:lstStyle/>
                    <a:p>
                      <a:r>
                        <a:rPr lang="en-IE" dirty="0" smtClean="0"/>
                        <a:t>How to take notes during class</a:t>
                      </a:r>
                    </a:p>
                  </a:txBody>
                  <a:tcPr/>
                </a:tc>
                <a:tc>
                  <a:txBody>
                    <a:bodyPr/>
                    <a:lstStyle/>
                    <a:p>
                      <a:r>
                        <a:rPr lang="en-IE" dirty="0" smtClean="0"/>
                        <a:t>•Pay attention and watch for cues </a:t>
                      </a:r>
                    </a:p>
                  </a:txBody>
                  <a:tcPr/>
                </a:tc>
              </a:tr>
              <a:tr h="337194">
                <a:tc>
                  <a:txBody>
                    <a:bodyPr/>
                    <a:lstStyle/>
                    <a:p>
                      <a:endParaRPr lang="en-IE"/>
                    </a:p>
                  </a:txBody>
                  <a:tcPr/>
                </a:tc>
                <a:tc>
                  <a:txBody>
                    <a:bodyPr/>
                    <a:lstStyle/>
                    <a:p>
                      <a:r>
                        <a:rPr lang="en-IE" dirty="0" smtClean="0"/>
                        <a:t>•Participate in class discussion.</a:t>
                      </a:r>
                    </a:p>
                  </a:txBody>
                  <a:tcPr/>
                </a:tc>
              </a:tr>
              <a:tr h="337194">
                <a:tc>
                  <a:txBody>
                    <a:bodyPr/>
                    <a:lstStyle/>
                    <a:p>
                      <a:endParaRPr lang="en-IE"/>
                    </a:p>
                  </a:txBody>
                  <a:tcPr/>
                </a:tc>
                <a:tc>
                  <a:txBody>
                    <a:bodyPr/>
                    <a:lstStyle/>
                    <a:p>
                      <a:r>
                        <a:rPr lang="en-IE" dirty="0" smtClean="0"/>
                        <a:t>•Ask questions.</a:t>
                      </a:r>
                    </a:p>
                  </a:txBody>
                  <a:tcPr/>
                </a:tc>
              </a:tr>
              <a:tr h="4034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dirty="0" smtClean="0"/>
                        <a:t>After class</a:t>
                      </a:r>
                    </a:p>
                  </a:txBody>
                  <a:tcPr/>
                </a:tc>
                <a:tc>
                  <a:txBody>
                    <a:bodyPr/>
                    <a:lstStyle/>
                    <a:p>
                      <a:r>
                        <a:rPr lang="en-IE" dirty="0" smtClean="0"/>
                        <a:t>•Review notes as  soon  as possible after class</a:t>
                      </a:r>
                    </a:p>
                  </a:txBody>
                  <a:tcPr/>
                </a:tc>
              </a:tr>
              <a:tr h="337194">
                <a:tc>
                  <a:txBody>
                    <a:bodyPr/>
                    <a:lstStyle/>
                    <a:p>
                      <a:endParaRPr lang="en-IE"/>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dirty="0" smtClean="0"/>
                        <a:t>•Rewrite notes to help remember</a:t>
                      </a:r>
                    </a:p>
                  </a:txBody>
                  <a:tcPr/>
                </a:tc>
              </a:tr>
              <a:tr h="3371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800" b="0" i="1" u="none" strike="noStrike" kern="1200" baseline="0" dirty="0" smtClean="0">
                          <a:solidFill>
                            <a:schemeClr val="dk1"/>
                          </a:solidFill>
                          <a:latin typeface="+mn-lt"/>
                          <a:ea typeface="+mn-ea"/>
                          <a:cs typeface="+mn-cs"/>
                        </a:rPr>
                        <a:t>Summary of the main points</a:t>
                      </a:r>
                      <a:r>
                        <a:rPr lang="en-IE" sz="1800" b="0" i="0" u="none" strike="noStrike" kern="1200" baseline="0" dirty="0" smtClean="0">
                          <a:solidFill>
                            <a:schemeClr val="dk1"/>
                          </a:solidFill>
                          <a:latin typeface="+mn-lt"/>
                          <a:ea typeface="+mn-ea"/>
                          <a:cs typeface="+mn-cs"/>
                        </a:rPr>
                        <a:t>	</a:t>
                      </a:r>
                    </a:p>
                  </a:txBody>
                  <a:tcPr/>
                </a:tc>
                <a:tc>
                  <a:txBody>
                    <a:bodyPr/>
                    <a:lstStyle/>
                    <a:p>
                      <a:r>
                        <a:rPr lang="en-IE" sz="1800" b="0" i="0" u="none" strike="noStrike" kern="1200" baseline="0" dirty="0" smtClean="0">
                          <a:solidFill>
                            <a:schemeClr val="dk1"/>
                          </a:solidFill>
                          <a:latin typeface="+mn-lt"/>
                          <a:ea typeface="+mn-ea"/>
                          <a:cs typeface="+mn-cs"/>
                        </a:rPr>
                        <a:t>Read the assignment before class  to enable  participation in the class discussion and to get any questions  answered. Pay attention so as not miss important information.</a:t>
                      </a:r>
                    </a:p>
                    <a:p>
                      <a:r>
                        <a:rPr lang="en-IE" sz="1800" b="0" i="0" u="none" strike="noStrike" kern="1200" baseline="0" dirty="0" smtClean="0">
                          <a:solidFill>
                            <a:schemeClr val="dk1"/>
                          </a:solidFill>
                          <a:latin typeface="+mn-lt"/>
                          <a:ea typeface="+mn-ea"/>
                          <a:cs typeface="+mn-cs"/>
                        </a:rPr>
                        <a:t>Review notes for clarity and understanding as soon as possible after a lecture.	</a:t>
                      </a:r>
                    </a:p>
                  </a:txBody>
                  <a:tcPr/>
                </a:tc>
              </a:tr>
            </a:tbl>
          </a:graphicData>
        </a:graphic>
      </p:graphicFrame>
    </p:spTree>
    <p:extLst>
      <p:ext uri="{BB962C8B-B14F-4D97-AF65-F5344CB8AC3E}">
        <p14:creationId xmlns:p14="http://schemas.microsoft.com/office/powerpoint/2010/main" val="1517651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Methods</a:t>
            </a:r>
            <a:endParaRPr lang="en-IE" dirty="0"/>
          </a:p>
        </p:txBody>
      </p:sp>
      <p:sp>
        <p:nvSpPr>
          <p:cNvPr id="3" name="Content Placeholder 2"/>
          <p:cNvSpPr>
            <a:spLocks noGrp="1"/>
          </p:cNvSpPr>
          <p:nvPr>
            <p:ph idx="1"/>
          </p:nvPr>
        </p:nvSpPr>
        <p:spPr>
          <a:xfrm>
            <a:off x="0" y="1600200"/>
            <a:ext cx="9144000" cy="5257800"/>
          </a:xfrm>
        </p:spPr>
        <p:txBody>
          <a:bodyPr>
            <a:normAutofit/>
          </a:bodyPr>
          <a:lstStyle/>
          <a:p>
            <a:pPr marL="0" indent="0">
              <a:buNone/>
            </a:pPr>
            <a:r>
              <a:rPr lang="en-IE" b="1" dirty="0"/>
              <a:t>Outline </a:t>
            </a:r>
            <a:r>
              <a:rPr lang="en-IE" b="1" dirty="0" smtClean="0"/>
              <a:t>Method</a:t>
            </a:r>
            <a:endParaRPr lang="en-IE" dirty="0"/>
          </a:p>
          <a:p>
            <a:r>
              <a:rPr lang="en-IE" dirty="0"/>
              <a:t>Organizational technique </a:t>
            </a:r>
            <a:r>
              <a:rPr lang="en-IE" dirty="0" smtClean="0"/>
              <a:t>to </a:t>
            </a:r>
            <a:r>
              <a:rPr lang="en-IE" dirty="0"/>
              <a:t>show main points, sub-points and details. </a:t>
            </a:r>
            <a:r>
              <a:rPr lang="en-IE" dirty="0" smtClean="0"/>
              <a:t>Enables presentation of </a:t>
            </a:r>
            <a:r>
              <a:rPr lang="en-IE" dirty="0"/>
              <a:t>information in a more organized way.</a:t>
            </a:r>
          </a:p>
          <a:p>
            <a:r>
              <a:rPr lang="en-IE" dirty="0"/>
              <a:t>Effective </a:t>
            </a:r>
            <a:r>
              <a:rPr lang="en-IE" dirty="0" smtClean="0"/>
              <a:t>note-making </a:t>
            </a:r>
            <a:r>
              <a:rPr lang="en-IE" dirty="0"/>
              <a:t>techniques </a:t>
            </a:r>
            <a:r>
              <a:rPr lang="en-IE" dirty="0" smtClean="0"/>
              <a:t>help </a:t>
            </a:r>
            <a:r>
              <a:rPr lang="en-IE" dirty="0"/>
              <a:t>to:</a:t>
            </a:r>
          </a:p>
          <a:p>
            <a:pPr lvl="1">
              <a:buFont typeface="Courier New" panose="02070309020205020404" pitchFamily="49" charset="0"/>
              <a:buChar char="o"/>
            </a:pPr>
            <a:r>
              <a:rPr lang="en-IE" dirty="0" smtClean="0"/>
              <a:t>Create </a:t>
            </a:r>
            <a:r>
              <a:rPr lang="en-IE" dirty="0"/>
              <a:t>an outline of a class lecture or textbook reading</a:t>
            </a:r>
          </a:p>
          <a:p>
            <a:pPr lvl="1">
              <a:buFont typeface="Courier New" panose="02070309020205020404" pitchFamily="49" charset="0"/>
              <a:buChar char="o"/>
            </a:pPr>
            <a:r>
              <a:rPr lang="en-IE" dirty="0" smtClean="0"/>
              <a:t>Summarize </a:t>
            </a:r>
            <a:r>
              <a:rPr lang="en-IE" dirty="0"/>
              <a:t>and retain important information </a:t>
            </a:r>
          </a:p>
          <a:p>
            <a:pPr lvl="1">
              <a:buFont typeface="Courier New" panose="02070309020205020404" pitchFamily="49" charset="0"/>
              <a:buChar char="o"/>
            </a:pPr>
            <a:r>
              <a:rPr lang="en-IE" dirty="0" smtClean="0"/>
              <a:t>Practice </a:t>
            </a:r>
            <a:r>
              <a:rPr lang="en-IE" dirty="0"/>
              <a:t>critical thinking skills to connect with information </a:t>
            </a:r>
          </a:p>
          <a:p>
            <a:endParaRPr lang="en-IE" dirty="0"/>
          </a:p>
        </p:txBody>
      </p:sp>
    </p:spTree>
    <p:extLst>
      <p:ext uri="{BB962C8B-B14F-4D97-AF65-F5344CB8AC3E}">
        <p14:creationId xmlns:p14="http://schemas.microsoft.com/office/powerpoint/2010/main" val="4259371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Methods</a:t>
            </a:r>
            <a:endParaRPr lang="en-IE" dirty="0"/>
          </a:p>
        </p:txBody>
      </p:sp>
      <p:sp>
        <p:nvSpPr>
          <p:cNvPr id="3" name="Content Placeholder 2"/>
          <p:cNvSpPr>
            <a:spLocks noGrp="1"/>
          </p:cNvSpPr>
          <p:nvPr>
            <p:ph idx="1"/>
          </p:nvPr>
        </p:nvSpPr>
        <p:spPr>
          <a:xfrm>
            <a:off x="0" y="1600200"/>
            <a:ext cx="8686800" cy="5257800"/>
          </a:xfrm>
        </p:spPr>
        <p:txBody>
          <a:bodyPr/>
          <a:lstStyle/>
          <a:p>
            <a:pPr marL="0" indent="0">
              <a:buNone/>
            </a:pPr>
            <a:r>
              <a:rPr lang="en-IE" b="1" dirty="0"/>
              <a:t>Mind Mapping </a:t>
            </a:r>
            <a:r>
              <a:rPr lang="en-IE" b="1" dirty="0" smtClean="0"/>
              <a:t>Method</a:t>
            </a:r>
            <a:endParaRPr lang="en-IE" dirty="0"/>
          </a:p>
          <a:p>
            <a:r>
              <a:rPr lang="en-IE" dirty="0" smtClean="0"/>
              <a:t>Ability </a:t>
            </a:r>
            <a:r>
              <a:rPr lang="en-IE" dirty="0"/>
              <a:t>to see the “big picture” and how information relates</a:t>
            </a:r>
          </a:p>
          <a:p>
            <a:r>
              <a:rPr lang="en-IE" dirty="0" smtClean="0"/>
              <a:t>Useful method </a:t>
            </a:r>
            <a:r>
              <a:rPr lang="en-IE" dirty="0"/>
              <a:t>to review notes</a:t>
            </a:r>
          </a:p>
          <a:p>
            <a:r>
              <a:rPr lang="en-IE" dirty="0" smtClean="0"/>
              <a:t>Allows creativity</a:t>
            </a:r>
            <a:endParaRPr lang="en-IE" dirty="0"/>
          </a:p>
          <a:p>
            <a:endParaRPr lang="en-IE" dirty="0"/>
          </a:p>
        </p:txBody>
      </p:sp>
    </p:spTree>
    <p:extLst>
      <p:ext uri="{BB962C8B-B14F-4D97-AF65-F5344CB8AC3E}">
        <p14:creationId xmlns:p14="http://schemas.microsoft.com/office/powerpoint/2010/main" val="4022685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615</Words>
  <Application>Microsoft Office PowerPoint</Application>
  <PresentationFormat>On-screen Show (4:3)</PresentationFormat>
  <Paragraphs>80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Note-making Disability Support Service </vt:lpstr>
      <vt:lpstr>Retaining Information</vt:lpstr>
      <vt:lpstr>Work to improve note-making</vt:lpstr>
      <vt:lpstr>How to improve note-making</vt:lpstr>
      <vt:lpstr>How to improve note-making</vt:lpstr>
      <vt:lpstr>How to improve note-making</vt:lpstr>
      <vt:lpstr>Methods</vt:lpstr>
      <vt:lpstr>Methods</vt:lpstr>
      <vt:lpstr>Methods</vt:lpstr>
      <vt:lpstr>Mind mapping example</vt:lpstr>
      <vt:lpstr>Skills4Study module</vt:lpstr>
      <vt:lpstr>Conclusion</vt:lpstr>
      <vt:lpstr>References</vt:lpstr>
    </vt:vector>
  </TitlesOfParts>
  <Company>NUI Galway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 taking</dc:title>
  <dc:creator>id3;Danielle Nicholson</dc:creator>
  <cp:lastModifiedBy>id3</cp:lastModifiedBy>
  <cp:revision>12</cp:revision>
  <dcterms:created xsi:type="dcterms:W3CDTF">2016-04-26T11:52:55Z</dcterms:created>
  <dcterms:modified xsi:type="dcterms:W3CDTF">2016-06-08T10:40:38Z</dcterms:modified>
</cp:coreProperties>
</file>